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7" r:id="rId2"/>
  </p:sldMasterIdLst>
  <p:notesMasterIdLst>
    <p:notesMasterId r:id="rId26"/>
  </p:notesMasterIdLst>
  <p:sldIdLst>
    <p:sldId id="256" r:id="rId3"/>
    <p:sldId id="367" r:id="rId4"/>
    <p:sldId id="369" r:id="rId5"/>
    <p:sldId id="368" r:id="rId6"/>
    <p:sldId id="370" r:id="rId7"/>
    <p:sldId id="371" r:id="rId8"/>
    <p:sldId id="372" r:id="rId9"/>
    <p:sldId id="373" r:id="rId10"/>
    <p:sldId id="330" r:id="rId11"/>
    <p:sldId id="364" r:id="rId12"/>
    <p:sldId id="355" r:id="rId13"/>
    <p:sldId id="374" r:id="rId14"/>
    <p:sldId id="375" r:id="rId15"/>
    <p:sldId id="376" r:id="rId16"/>
    <p:sldId id="356" r:id="rId17"/>
    <p:sldId id="357" r:id="rId18"/>
    <p:sldId id="352" r:id="rId19"/>
    <p:sldId id="363" r:id="rId20"/>
    <p:sldId id="334" r:id="rId21"/>
    <p:sldId id="365" r:id="rId22"/>
    <p:sldId id="323" r:id="rId23"/>
    <p:sldId id="358" r:id="rId24"/>
    <p:sldId id="28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6A5F680-BF1B-2E47-9FFF-12329416F1B2}">
          <p14:sldIdLst>
            <p14:sldId id="256"/>
          </p14:sldIdLst>
        </p14:section>
        <p14:section name="Planning a Parameter Study" id="{6E421CEB-7C47-0642-964C-CF48849A97FB}">
          <p14:sldIdLst>
            <p14:sldId id="367"/>
            <p14:sldId id="369"/>
            <p14:sldId id="368"/>
            <p14:sldId id="370"/>
            <p14:sldId id="371"/>
            <p14:sldId id="372"/>
            <p14:sldId id="373"/>
          </p14:sldIdLst>
        </p14:section>
        <p14:section name="Introduction to signac" id="{1908202E-10C9-4B44-B837-5ED749BB2F31}">
          <p14:sldIdLst>
            <p14:sldId id="330"/>
            <p14:sldId id="364"/>
            <p14:sldId id="355"/>
            <p14:sldId id="374"/>
            <p14:sldId id="375"/>
            <p14:sldId id="376"/>
            <p14:sldId id="356"/>
          </p14:sldIdLst>
        </p14:section>
        <p14:section name="Bigger Picture" id="{043EE02A-B493-F144-A35F-E8FD94543ED4}">
          <p14:sldIdLst>
            <p14:sldId id="357"/>
            <p14:sldId id="352"/>
            <p14:sldId id="363"/>
            <p14:sldId id="334"/>
            <p14:sldId id="365"/>
          </p14:sldIdLst>
        </p14:section>
        <p14:section name="Latest Developments" id="{D4F837E5-2E66-A246-BBB3-24F64BA0A62D}">
          <p14:sldIdLst>
            <p14:sldId id="323"/>
            <p14:sldId id="358"/>
          </p14:sldIdLst>
        </p14:section>
        <p14:section name="Conclusions" id="{A07FFBB2-2ADB-6343-A31D-F0C4142B2A1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C626"/>
    <a:srgbClr val="052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0" autoAdjust="0"/>
    <p:restoredTop sz="85359" autoAdjust="0"/>
  </p:normalViewPr>
  <p:slideViewPr>
    <p:cSldViewPr snapToGrid="0" snapToObjects="1">
      <p:cViewPr varScale="1">
        <p:scale>
          <a:sx n="257" d="100"/>
          <a:sy n="257" d="100"/>
        </p:scale>
        <p:origin x="220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E979-0C56-5646-87F1-E426291361F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0B4B8-D5CE-B24B-AE1C-473854A1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is the primary gateway for new users to</a:t>
            </a:r>
            <a:r>
              <a:rPr lang="en-US" baseline="0" dirty="0"/>
              <a:t> learn about the project, read news, and find support resources.</a:t>
            </a:r>
          </a:p>
          <a:p>
            <a:endParaRPr lang="en-US" baseline="0" dirty="0"/>
          </a:p>
          <a:p>
            <a:r>
              <a:rPr lang="en-US" baseline="0" dirty="0"/>
              <a:t>The signac-docs website is the primary technical support resource.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www.freepik.com</a:t>
            </a:r>
            <a:r>
              <a:rPr lang="en-US" dirty="0"/>
              <a:t>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" title="</a:t>
            </a:r>
            <a:r>
              <a:rPr lang="en-US" dirty="0" err="1"/>
              <a:t>Smashicons</a:t>
            </a:r>
            <a:r>
              <a:rPr lang="en-US" dirty="0"/>
              <a:t>"&gt;</a:t>
            </a:r>
            <a:r>
              <a:rPr lang="en-US" dirty="0" err="1"/>
              <a:t>Smashicons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5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7810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5132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3806892"/>
            <a:ext cx="2133600" cy="4803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Source: 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7"/>
            <a:ext cx="7586662" cy="425450"/>
          </a:xfrm>
        </p:spPr>
        <p:txBody>
          <a:bodyPr/>
          <a:lstStyle>
            <a:lvl1pPr marL="68580" indent="-68580">
              <a:defRPr sz="750">
                <a:solidFill>
                  <a:srgbClr val="A6A6A6"/>
                </a:solidFill>
              </a:defRPr>
            </a:lvl1pPr>
            <a:lvl2pPr marL="342900" indent="0">
              <a:buNone/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2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6" y="1429907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3162721" y="2312398"/>
            <a:ext cx="285132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8686" y="1427646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580" y="1427646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1580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8936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1580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90896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43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2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1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04122" y="1427643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04121" y="1064732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304121" y="1427642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82466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82465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82465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19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57684"/>
            <a:ext cx="8229600" cy="3464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91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4" y="2576868"/>
            <a:ext cx="8014929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3446410"/>
            <a:ext cx="2133600" cy="48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8" y="749828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90390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4568261"/>
            <a:ext cx="9144000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4689476"/>
            <a:ext cx="4826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33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9864"/>
            <a:ext cx="8229600" cy="3447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79322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4" r:id="rId3"/>
    <p:sldLayoutId id="2147483678" r:id="rId4"/>
    <p:sldLayoutId id="2147483680" r:id="rId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signac.io/" TargetMode="External"/><Relationship Id="rId7" Type="http://schemas.openxmlformats.org/officeDocument/2006/relationships/hyperlink" Target="https://gitter.im/signac/Lobb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docs.signac.io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14.emf"/><Relationship Id="rId7" Type="http://schemas.openxmlformats.org/officeDocument/2006/relationships/image" Target="../media/image33.em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7.png"/><Relationship Id="rId9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signac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ignac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computational</a:t>
            </a:r>
            <a:br>
              <a:rPr lang="en-US" dirty="0"/>
            </a:br>
            <a:r>
              <a:rPr lang="en-US" dirty="0"/>
              <a:t>workflows with </a:t>
            </a:r>
            <a:r>
              <a:rPr lang="en-US" b="1" dirty="0"/>
              <a:t>signac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764" y="3275132"/>
            <a:ext cx="7694756" cy="1314450"/>
          </a:xfrm>
        </p:spPr>
        <p:txBody>
          <a:bodyPr/>
          <a:lstStyle/>
          <a:p>
            <a:r>
              <a:rPr lang="en-US" sz="2000" u="sng" dirty="0"/>
              <a:t>Bradley D. Dice</a:t>
            </a:r>
            <a:r>
              <a:rPr lang="en-US" sz="2000" dirty="0"/>
              <a:t>, </a:t>
            </a:r>
            <a:r>
              <a:rPr lang="en-US" sz="2000" u="sng" dirty="0"/>
              <a:t>Vyas Ramasubramani</a:t>
            </a:r>
            <a:r>
              <a:rPr lang="en-US" sz="2000" dirty="0"/>
              <a:t>, Carl S. </a:t>
            </a:r>
            <a:r>
              <a:rPr lang="en-US" sz="2000" dirty="0" err="1"/>
              <a:t>Adorf</a:t>
            </a:r>
            <a:r>
              <a:rPr lang="en-US" sz="2000" dirty="0"/>
              <a:t>, Sharon C. Glotzer</a:t>
            </a:r>
          </a:p>
          <a:p>
            <a:r>
              <a:rPr lang="en-US" sz="2000" dirty="0"/>
              <a:t>SC</a:t>
            </a:r>
            <a:r>
              <a:rPr lang="en-US" sz="2000" baseline="30000" dirty="0"/>
              <a:t>2</a:t>
            </a:r>
            <a:r>
              <a:rPr lang="en-US" sz="2000" dirty="0"/>
              <a:t> High Performance Computing &amp; Data Science Workshop</a:t>
            </a:r>
          </a:p>
          <a:p>
            <a:r>
              <a:rPr lang="en-US" sz="2000" dirty="0"/>
              <a:t>November 8, 2018, Ann Arbor, MI</a:t>
            </a:r>
          </a:p>
        </p:txBody>
      </p:sp>
    </p:spTree>
    <p:extLst>
      <p:ext uri="{BB962C8B-B14F-4D97-AF65-F5344CB8AC3E}">
        <p14:creationId xmlns:p14="http://schemas.microsoft.com/office/powerpoint/2010/main" val="72660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CB118-47A1-4A2C-8062-0552ADC5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C79AA-ABA8-48FA-AA3C-35A6190BC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Projectile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Recent Development and Future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F6060-86D6-43DB-ABA0-5E54EBD1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C2B903-5ED2-4591-BA92-15A6BE07D7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8482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6889" y="1606372"/>
            <a:ext cx="1575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</a:t>
            </a:r>
            <a:r>
              <a:rPr lang="en-US" sz="1600" b="1" i="1" dirty="0"/>
              <a:t>workflow </a:t>
            </a:r>
            <a:r>
              <a:rPr lang="en-US" sz="1600" i="1" dirty="0"/>
              <a:t>consists of </a:t>
            </a:r>
            <a:r>
              <a:rPr lang="en-US" sz="1600" b="1" i="1" dirty="0"/>
              <a:t>operations, </a:t>
            </a:r>
            <a:r>
              <a:rPr lang="en-US" sz="1600" i="1" dirty="0"/>
              <a:t>linked through condition functions. This forms a directed graph.</a:t>
            </a:r>
          </a:p>
        </p:txBody>
      </p:sp>
    </p:spTree>
    <p:extLst>
      <p:ext uri="{BB962C8B-B14F-4D97-AF65-F5344CB8AC3E}">
        <p14:creationId xmlns:p14="http://schemas.microsoft.com/office/powerpoint/2010/main" val="426079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5307-14C7-42A8-B80B-3E3C838A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B4808-8845-4AA8-8A62-2027166F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eeps_bdice_circular.png">
            <a:extLst>
              <a:ext uri="{FF2B5EF4-FFF2-40B4-BE49-F238E27FC236}">
                <a16:creationId xmlns:a16="http://schemas.microsoft.com/office/drawing/2014/main" id="{DBF64744-5B72-4146-8C9F-AF6F3639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4" y="1162303"/>
            <a:ext cx="1828800" cy="1828800"/>
          </a:xfrm>
          <a:prstGeom prst="rect">
            <a:avLst/>
          </a:prstGeom>
        </p:spPr>
      </p:pic>
      <p:pic>
        <p:nvPicPr>
          <p:cNvPr id="6" name="Picture 5" descr="peeps_csadorf_circular.png">
            <a:extLst>
              <a:ext uri="{FF2B5EF4-FFF2-40B4-BE49-F238E27FC236}">
                <a16:creationId xmlns:a16="http://schemas.microsoft.com/office/drawing/2014/main" id="{D04F8CF0-E2A9-4ABB-992F-5C762F2F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162303"/>
            <a:ext cx="1828800" cy="1828800"/>
          </a:xfrm>
          <a:prstGeom prst="rect">
            <a:avLst/>
          </a:prstGeom>
        </p:spPr>
      </p:pic>
      <p:pic>
        <p:nvPicPr>
          <p:cNvPr id="7" name="Picture 6" descr="peeps_vramasub_circular.png">
            <a:extLst>
              <a:ext uri="{FF2B5EF4-FFF2-40B4-BE49-F238E27FC236}">
                <a16:creationId xmlns:a16="http://schemas.microsoft.com/office/drawing/2014/main" id="{D1FB9522-36F2-4730-875F-FAD756D2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20" y="1162305"/>
            <a:ext cx="1842244" cy="182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E91D1-A9B8-4694-B297-BBA7826BAD60}"/>
              </a:ext>
            </a:extLst>
          </p:cNvPr>
          <p:cNvSpPr/>
          <p:nvPr/>
        </p:nvSpPr>
        <p:spPr>
          <a:xfrm>
            <a:off x="96252" y="308691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Carl S. </a:t>
            </a:r>
            <a:r>
              <a:rPr lang="en-US" b="1" dirty="0" err="1"/>
              <a:t>Adorf</a:t>
            </a:r>
            <a:endParaRPr lang="en-US" b="1" dirty="0"/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B2C73-B13E-49D3-A094-64E6D4C12E02}"/>
              </a:ext>
            </a:extLst>
          </p:cNvPr>
          <p:cNvSpPr/>
          <p:nvPr/>
        </p:nvSpPr>
        <p:spPr>
          <a:xfrm>
            <a:off x="3096126" y="308227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Vyas </a:t>
            </a:r>
            <a:r>
              <a:rPr lang="en-US" b="1" dirty="0" err="1"/>
              <a:t>Ramasubramani</a:t>
            </a:r>
            <a:endParaRPr lang="en-US" b="1" dirty="0"/>
          </a:p>
          <a:p>
            <a:pPr algn="ctr"/>
            <a:r>
              <a:rPr lang="en-US" dirty="0"/>
              <a:t>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232C94-95DE-414A-A510-732E1A64EB36}"/>
              </a:ext>
            </a:extLst>
          </p:cNvPr>
          <p:cNvSpPr/>
          <p:nvPr/>
        </p:nvSpPr>
        <p:spPr>
          <a:xfrm>
            <a:off x="6096000" y="3082276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Bradley Dice</a:t>
            </a:r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maintainer,</a:t>
            </a:r>
          </a:p>
          <a:p>
            <a:pPr algn="ctr"/>
            <a:r>
              <a:rPr lang="en-US" dirty="0"/>
              <a:t>signac-dashboard</a:t>
            </a:r>
          </a:p>
        </p:txBody>
      </p:sp>
    </p:spTree>
    <p:extLst>
      <p:ext uri="{BB962C8B-B14F-4D97-AF65-F5344CB8AC3E}">
        <p14:creationId xmlns:p14="http://schemas.microsoft.com/office/powerpoint/2010/main" val="121318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6 Features Released In Last 12 Months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341842"/>
          </a:xfrm>
        </p:spPr>
        <p:txBody>
          <a:bodyPr numCol="2"/>
          <a:lstStyle/>
          <a:p>
            <a:r>
              <a:rPr lang="en-US" sz="800" dirty="0"/>
              <a:t>container by </a:t>
            </a:r>
            <a:r>
              <a:rPr lang="en-US" sz="800" dirty="0" err="1"/>
              <a:t>DPIcons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Relational Schema by </a:t>
            </a:r>
            <a:r>
              <a:rPr lang="en-US" sz="800" dirty="0" err="1"/>
              <a:t>Becris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search data by SBTS from the Noun Project</a:t>
            </a:r>
          </a:p>
          <a:p>
            <a:r>
              <a:rPr lang="en-US" sz="800" dirty="0"/>
              <a:t>Workflow by </a:t>
            </a:r>
            <a:r>
              <a:rPr lang="en-US" sz="800" dirty="0" err="1"/>
              <a:t>ProSymbols</a:t>
            </a:r>
            <a:r>
              <a:rPr lang="en-US" sz="800" dirty="0"/>
              <a:t> from the Noun Project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0717" y="2905494"/>
            <a:ext cx="2252662" cy="1436207"/>
            <a:chOff x="361422" y="2820949"/>
            <a:chExt cx="2252662" cy="1436207"/>
          </a:xfrm>
        </p:grpSpPr>
        <p:sp>
          <p:nvSpPr>
            <p:cNvPr id="9" name="TextBox 8"/>
            <p:cNvSpPr txBox="1"/>
            <p:nvPr/>
          </p:nvSpPr>
          <p:spPr>
            <a:xfrm>
              <a:off x="361422" y="2820949"/>
              <a:ext cx="218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One-script Projects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1423" y="3221792"/>
              <a:ext cx="2252661" cy="1035364"/>
              <a:chOff x="319088" y="3085128"/>
              <a:chExt cx="2252661" cy="1035364"/>
            </a:xfrm>
          </p:grpSpPr>
          <p:pic>
            <p:nvPicPr>
              <p:cNvPr id="29" name="Picture 28" descr="py-module cop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085128"/>
                <a:ext cx="924432" cy="10353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5104" y="3141145"/>
                <a:ext cx="1576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Implement</a:t>
                </a:r>
                <a:br>
                  <a:rPr lang="en-US" i="1" dirty="0"/>
                </a:br>
                <a:r>
                  <a:rPr lang="en-US" i="1" dirty="0"/>
                  <a:t>workflows in</a:t>
                </a:r>
                <a:br>
                  <a:rPr lang="en-US" i="1" dirty="0"/>
                </a:br>
                <a:r>
                  <a:rPr lang="en-US" b="1" i="1" dirty="0"/>
                  <a:t>&lt; 10</a:t>
                </a:r>
                <a:r>
                  <a:rPr lang="en-US" i="1" dirty="0"/>
                  <a:t> lines.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73638" y="1151798"/>
            <a:ext cx="2643323" cy="1326225"/>
            <a:chOff x="290076" y="1067253"/>
            <a:chExt cx="2643323" cy="1326225"/>
          </a:xfrm>
        </p:grpSpPr>
        <p:sp>
          <p:nvSpPr>
            <p:cNvPr id="12" name="TextBox 11"/>
            <p:cNvSpPr txBox="1"/>
            <p:nvPr/>
          </p:nvSpPr>
          <p:spPr>
            <a:xfrm>
              <a:off x="290076" y="1067253"/>
              <a:ext cx="26433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Advanced Searching and Aggregation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512" y="1870258"/>
              <a:ext cx="244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aco"/>
                  <a:cs typeface="Monaco"/>
                </a:rPr>
                <a:t>find({"T.$</a:t>
              </a:r>
              <a:r>
                <a:rPr lang="en-US" sz="1400" dirty="0" err="1">
                  <a:latin typeface="Monaco"/>
                  <a:cs typeface="Monaco"/>
                </a:rPr>
                <a:t>gt</a:t>
              </a:r>
              <a:r>
                <a:rPr lang="en-US" sz="1400" dirty="0">
                  <a:latin typeface="Monaco"/>
                  <a:cs typeface="Monaco"/>
                </a:rPr>
                <a:t>": 298})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  .</a:t>
              </a:r>
              <a:r>
                <a:rPr lang="en-US" sz="1400" dirty="0" err="1">
                  <a:latin typeface="Monaco"/>
                  <a:cs typeface="Monaco"/>
                </a:rPr>
                <a:t>groupby</a:t>
              </a:r>
              <a:r>
                <a:rPr lang="en-US" sz="1400" dirty="0">
                  <a:latin typeface="Monaco"/>
                  <a:cs typeface="Monaco"/>
                </a:rPr>
                <a:t>("P")</a:t>
              </a:r>
            </a:p>
          </p:txBody>
        </p:sp>
        <p:pic>
          <p:nvPicPr>
            <p:cNvPr id="19" name="Picture 18" descr="noun_search data_1895573.pdf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6" y="1404290"/>
              <a:ext cx="778997" cy="741902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644904" y="1195050"/>
            <a:ext cx="2125458" cy="1217405"/>
            <a:chOff x="6319507" y="1110505"/>
            <a:chExt cx="2125458" cy="1217405"/>
          </a:xfrm>
        </p:grpSpPr>
        <p:sp>
          <p:nvSpPr>
            <p:cNvPr id="8" name="TextBox 7"/>
            <p:cNvSpPr txBox="1"/>
            <p:nvPr/>
          </p:nvSpPr>
          <p:spPr>
            <a:xfrm>
              <a:off x="6520761" y="1110505"/>
              <a:ext cx="172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Synchronization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507" y="1501924"/>
              <a:ext cx="2125458" cy="825986"/>
              <a:chOff x="6632701" y="1769434"/>
              <a:chExt cx="1526341" cy="593159"/>
            </a:xfrm>
          </p:grpSpPr>
          <p:pic>
            <p:nvPicPr>
              <p:cNvPr id="20" name="Picture 19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701" y="1769434"/>
                <a:ext cx="732948" cy="593159"/>
              </a:xfrm>
              <a:prstGeom prst="rect">
                <a:avLst/>
              </a:prstGeom>
            </p:spPr>
          </p:pic>
          <p:pic>
            <p:nvPicPr>
              <p:cNvPr id="21" name="Picture 20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094" y="1769434"/>
                <a:ext cx="732948" cy="593159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7129767" y="2066013"/>
                <a:ext cx="532567" cy="0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7070279" y="2873745"/>
            <a:ext cx="1274708" cy="1509604"/>
            <a:chOff x="6812962" y="2820949"/>
            <a:chExt cx="1274708" cy="1509604"/>
          </a:xfrm>
        </p:grpSpPr>
        <p:sp>
          <p:nvSpPr>
            <p:cNvPr id="13" name="TextBox 12"/>
            <p:cNvSpPr txBox="1"/>
            <p:nvPr/>
          </p:nvSpPr>
          <p:spPr>
            <a:xfrm>
              <a:off x="6812962" y="282094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Templating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90562" y="3195555"/>
              <a:ext cx="919508" cy="1134998"/>
              <a:chOff x="6301682" y="3340908"/>
              <a:chExt cx="919508" cy="113499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03781" y="4106574"/>
                <a:ext cx="69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jinja2</a:t>
                </a:r>
              </a:p>
            </p:txBody>
          </p:sp>
          <p:pic>
            <p:nvPicPr>
              <p:cNvPr id="37" name="Picture 36" descr="jinja-small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682" y="3340908"/>
                <a:ext cx="919508" cy="868425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3391858" y="1195050"/>
            <a:ext cx="2878149" cy="1293556"/>
            <a:chOff x="3185583" y="1110505"/>
            <a:chExt cx="2878149" cy="1293556"/>
          </a:xfrm>
        </p:grpSpPr>
        <p:pic>
          <p:nvPicPr>
            <p:cNvPr id="18" name="Picture 17" descr="noun_Relational Schema_1677714 copy.pdf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1241336"/>
              <a:ext cx="751418" cy="7118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60" y="1110505"/>
              <a:ext cx="192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Schema Detection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85583" y="1880841"/>
              <a:ext cx="2878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aco"/>
                  <a:cs typeface="Monaco"/>
                </a:rPr>
                <a:t>'T': </a:t>
              </a:r>
              <a:r>
                <a:rPr lang="en-US" sz="1400" dirty="0" err="1">
                  <a:latin typeface="Monaco"/>
                  <a:cs typeface="Monaco"/>
                </a:rPr>
                <a:t>int</a:t>
              </a:r>
              <a:r>
                <a:rPr lang="en-US" sz="1400" dirty="0">
                  <a:latin typeface="Monaco"/>
                  <a:cs typeface="Monaco"/>
                </a:rPr>
                <a:t>([298, 300, 302])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'P': float([0.1, 1.0])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45287" y="2788161"/>
            <a:ext cx="2771290" cy="1534709"/>
            <a:chOff x="3185583" y="2682450"/>
            <a:chExt cx="2771290" cy="1534709"/>
          </a:xfrm>
        </p:grpSpPr>
        <p:grpSp>
          <p:nvGrpSpPr>
            <p:cNvPr id="43" name="Group 42"/>
            <p:cNvGrpSpPr/>
            <p:nvPr/>
          </p:nvGrpSpPr>
          <p:grpSpPr>
            <a:xfrm>
              <a:off x="3631857" y="3237966"/>
              <a:ext cx="1878742" cy="979193"/>
              <a:chOff x="3647881" y="3237966"/>
              <a:chExt cx="1878742" cy="979193"/>
            </a:xfrm>
          </p:grpSpPr>
          <p:pic>
            <p:nvPicPr>
              <p:cNvPr id="32" name="Picture 31" descr="noun_container_927911.pdf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19" y="3294058"/>
                <a:ext cx="1247579" cy="849083"/>
              </a:xfrm>
              <a:prstGeom prst="rect">
                <a:avLst/>
              </a:prstGeom>
            </p:spPr>
          </p:pic>
          <p:pic>
            <p:nvPicPr>
              <p:cNvPr id="35" name="Picture 34" descr="logo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78" y="3237966"/>
                <a:ext cx="808445" cy="808445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  <p:pic>
            <p:nvPicPr>
              <p:cNvPr id="34" name="Picture 33" descr="horizontal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881" y="3833331"/>
                <a:ext cx="1494370" cy="383828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185583" y="2682450"/>
              <a:ext cx="277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Improved Container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07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205978"/>
            <a:ext cx="8229600" cy="633392"/>
          </a:xfrm>
        </p:spPr>
        <p:txBody>
          <a:bodyPr/>
          <a:lstStyle/>
          <a:p>
            <a:r>
              <a:rPr lang="en-US" dirty="0"/>
              <a:t>News, Documentation &amp; Chat Room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E3CC59-3D9D-3C4A-BA03-4F2A83B263FE}"/>
              </a:ext>
            </a:extLst>
          </p:cNvPr>
          <p:cNvGrpSpPr/>
          <p:nvPr/>
        </p:nvGrpSpPr>
        <p:grpSpPr>
          <a:xfrm>
            <a:off x="0" y="899907"/>
            <a:ext cx="3200400" cy="3796051"/>
            <a:chOff x="-78254" y="885079"/>
            <a:chExt cx="3190678" cy="3796051"/>
          </a:xfrm>
        </p:grpSpPr>
        <p:sp>
          <p:nvSpPr>
            <p:cNvPr id="7" name="Rectangle 6"/>
            <p:cNvSpPr/>
            <p:nvPr/>
          </p:nvSpPr>
          <p:spPr>
            <a:xfrm>
              <a:off x="33309" y="885079"/>
              <a:ext cx="2910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>
                  <a:solidFill>
                    <a:schemeClr val="accent4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https://signac.io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B547DF-3D36-E445-B9D6-84D39DBC7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8254" y="1183550"/>
              <a:ext cx="3190678" cy="349758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F3AC90-C0FF-104A-9B00-C14FBDC46540}"/>
              </a:ext>
            </a:extLst>
          </p:cNvPr>
          <p:cNvGrpSpPr/>
          <p:nvPr/>
        </p:nvGrpSpPr>
        <p:grpSpPr>
          <a:xfrm>
            <a:off x="2919116" y="908976"/>
            <a:ext cx="3200400" cy="3792313"/>
            <a:chOff x="2840862" y="894148"/>
            <a:chExt cx="3200400" cy="3792313"/>
          </a:xfrm>
        </p:grpSpPr>
        <p:sp>
          <p:nvSpPr>
            <p:cNvPr id="8" name="Rectangle 7"/>
            <p:cNvSpPr/>
            <p:nvPr/>
          </p:nvSpPr>
          <p:spPr>
            <a:xfrm>
              <a:off x="2952765" y="894148"/>
              <a:ext cx="2959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>
                  <a:solidFill>
                    <a:schemeClr val="accent4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https://docs.signac.io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1C7172-E522-2C4D-AFCB-6FEA9DA3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0862" y="1178218"/>
              <a:ext cx="3200400" cy="350824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538178-7D3A-4D4D-912C-BBC04A4DAE04}"/>
              </a:ext>
            </a:extLst>
          </p:cNvPr>
          <p:cNvGrpSpPr/>
          <p:nvPr/>
        </p:nvGrpSpPr>
        <p:grpSpPr>
          <a:xfrm>
            <a:off x="5878992" y="899907"/>
            <a:ext cx="3200400" cy="3796051"/>
            <a:chOff x="5800738" y="885079"/>
            <a:chExt cx="3200400" cy="3796051"/>
          </a:xfrm>
        </p:grpSpPr>
        <p:sp>
          <p:nvSpPr>
            <p:cNvPr id="13" name="Rectangle 12"/>
            <p:cNvSpPr/>
            <p:nvPr/>
          </p:nvSpPr>
          <p:spPr>
            <a:xfrm>
              <a:off x="5856689" y="885079"/>
              <a:ext cx="30884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80"/>
                </a:spcBef>
              </a:pPr>
              <a:r>
                <a:rPr lang="en-US" dirty="0">
                  <a:solidFill>
                    <a:schemeClr val="accent4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https://gitter.im/signac/Lobby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F85994-9FE8-4A4A-909A-CEDBC628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0738" y="1172892"/>
              <a:ext cx="3200400" cy="3508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32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E53BF-225E-4640-95BE-2D1CF19B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signac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F5A0E-FFF7-468E-BAB1-13022C902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use by several research groups across the country, especially in materials science and molecular simulations</a:t>
            </a:r>
          </a:p>
          <a:p>
            <a:pPr lvl="1"/>
            <a:r>
              <a:rPr lang="en-US" dirty="0"/>
              <a:t>Princeton, Vanderbilt, Boise State, Air Force Research Laboratory, ...</a:t>
            </a:r>
          </a:p>
          <a:p>
            <a:r>
              <a:rPr lang="en-US" dirty="0"/>
              <a:t>10,000+ downloads of signac &amp; signac-flow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r>
              <a:rPr lang="en-US" dirty="0"/>
              <a:t>Actively used on projects with thousands of jobs and terabytes of data</a:t>
            </a:r>
          </a:p>
          <a:p>
            <a:r>
              <a:rPr lang="en-US" dirty="0"/>
              <a:t>signac-flow has built-in support for Flux and XSEDE clusters, and adaptable templates for any SLURM/TORQUE scheduler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DE321-CC9C-4738-B813-67533C5E2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3B5268-D719-4E11-B82A-1997F02A3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3CB9-FF22-ED4F-AAFF-736A2BC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E57A-2C17-4F4C-912D-F938EDFB0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19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B0A38B-96C3-7C44-A95A-814127D1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253ED-9361-494F-B4BA-AC09AF1B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" y="3168509"/>
            <a:ext cx="2018508" cy="134567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39CC51E-AFC3-484A-88D6-56794E92E5FB}"/>
              </a:ext>
            </a:extLst>
          </p:cNvPr>
          <p:cNvGrpSpPr/>
          <p:nvPr/>
        </p:nvGrpSpPr>
        <p:grpSpPr>
          <a:xfrm>
            <a:off x="888459" y="933302"/>
            <a:ext cx="3890512" cy="2809355"/>
            <a:chOff x="3196653" y="1430142"/>
            <a:chExt cx="3230273" cy="2332596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39789-B995-574F-A141-35F06A0C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653" y="1430142"/>
              <a:ext cx="3230273" cy="233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9BED4C-9B9F-5247-9BC5-927B8F96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414" y="1444245"/>
              <a:ext cx="1700100" cy="672955"/>
            </a:xfrm>
            <a:prstGeom prst="rect">
              <a:avLst/>
            </a:prstGeom>
            <a:effectLst>
              <a:glow rad="177800">
                <a:schemeClr val="bg1">
                  <a:alpha val="69000"/>
                </a:schemeClr>
              </a:glo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0F4EA0-CAEE-6F46-939E-F3D1CF486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41" y="621017"/>
            <a:ext cx="1403315" cy="140331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C2B6F-7FEB-374D-AAAA-CC8E2DA8294B}"/>
              </a:ext>
            </a:extLst>
          </p:cNvPr>
          <p:cNvGrpSpPr/>
          <p:nvPr/>
        </p:nvGrpSpPr>
        <p:grpSpPr>
          <a:xfrm>
            <a:off x="3113426" y="2312855"/>
            <a:ext cx="3678155" cy="2082492"/>
            <a:chOff x="3159088" y="2358879"/>
            <a:chExt cx="3678155" cy="2082492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235D5-B8EC-4849-B1A0-1E0C76AB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9088" y="2369344"/>
              <a:ext cx="3678155" cy="20720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26EC5-CACC-7F41-BC2B-35AD622AD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979" b="29193"/>
            <a:stretch/>
          </p:blipFill>
          <p:spPr>
            <a:xfrm>
              <a:off x="4933873" y="2358879"/>
              <a:ext cx="1903370" cy="79615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955F9E-66CB-B649-ADF6-967BB35E4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953" y="3128659"/>
            <a:ext cx="1757835" cy="1377451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C9B81-A21E-EE45-AF91-7E0727EB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588" y="1199779"/>
            <a:ext cx="1702667" cy="1999728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C12D86-7142-4F61-A826-626EF6F8E58F}"/>
              </a:ext>
            </a:extLst>
          </p:cNvPr>
          <p:cNvSpPr txBox="1"/>
          <p:nvPr/>
        </p:nvSpPr>
        <p:spPr>
          <a:xfrm>
            <a:off x="894174" y="3494223"/>
            <a:ext cx="71555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610 views</a:t>
            </a:r>
          </a:p>
        </p:txBody>
      </p:sp>
    </p:spTree>
    <p:extLst>
      <p:ext uri="{BB962C8B-B14F-4D97-AF65-F5344CB8AC3E}">
        <p14:creationId xmlns:p14="http://schemas.microsoft.com/office/powerpoint/2010/main" val="42801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</p:spTree>
    <p:extLst>
      <p:ext uri="{BB962C8B-B14F-4D97-AF65-F5344CB8AC3E}">
        <p14:creationId xmlns:p14="http://schemas.microsoft.com/office/powerpoint/2010/main" val="319125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54C5-57AF-441F-B6D7-6C2E21A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2F61-88C1-485F-80BC-7788932BE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8496E-9686-4394-B098-FFC9641B1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F1517-B7C0-4A26-876F-DAF8286B462F}"/>
              </a:ext>
            </a:extLst>
          </p:cNvPr>
          <p:cNvSpPr/>
          <p:nvPr/>
        </p:nvSpPr>
        <p:spPr>
          <a:xfrm>
            <a:off x="311499" y="1828067"/>
            <a:ext cx="852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signac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Projectile Demo]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CB551-2669-447A-A805-2C416CC306A2}"/>
              </a:ext>
            </a:extLst>
          </p:cNvPr>
          <p:cNvSpPr/>
          <p:nvPr/>
        </p:nvSpPr>
        <p:spPr>
          <a:xfrm>
            <a:off x="919343" y="3018395"/>
            <a:ext cx="7305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github.com</a:t>
            </a:r>
            <a:r>
              <a:rPr lang="en-US" dirty="0">
                <a:solidFill>
                  <a:schemeClr val="accent4"/>
                </a:solidFill>
              </a:rPr>
              <a:t>/UM-SC2/HPC-DS-workshop-2018/tree/master/session06</a:t>
            </a:r>
          </a:p>
        </p:txBody>
      </p:sp>
    </p:spTree>
    <p:extLst>
      <p:ext uri="{BB962C8B-B14F-4D97-AF65-F5344CB8AC3E}">
        <p14:creationId xmlns:p14="http://schemas.microsoft.com/office/powerpoint/2010/main" val="229507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orkspace.pdf"/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181242"/>
            <a:ext cx="2089312" cy="16908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</a:t>
            </a:r>
          </a:p>
        </p:txBody>
      </p:sp>
      <p:pic>
        <p:nvPicPr>
          <p:cNvPr id="6" name="Picture 5" descr="workspa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3" y="1391799"/>
            <a:ext cx="1899138" cy="15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56" y="1391800"/>
            <a:ext cx="566611" cy="5666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43267" y="2630957"/>
            <a:ext cx="0" cy="842183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3267" y="2838028"/>
            <a:ext cx="25269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Import </a:t>
            </a:r>
            <a:r>
              <a:rPr lang="en-US" sz="1600" dirty="0"/>
              <a:t>from</a:t>
            </a:r>
            <a:r>
              <a:rPr lang="en-US" sz="1600" b="1" dirty="0"/>
              <a:t> </a:t>
            </a:r>
            <a:r>
              <a:rPr lang="en-US" sz="1600" dirty="0"/>
              <a:t>and</a:t>
            </a:r>
            <a:r>
              <a:rPr lang="en-US" sz="1600" b="1" dirty="0"/>
              <a:t> export </a:t>
            </a:r>
            <a:r>
              <a:rPr lang="en-US" sz="1600" dirty="0"/>
              <a:t>to</a:t>
            </a:r>
            <a:br>
              <a:rPr lang="en-US" sz="1600" b="1" dirty="0"/>
            </a:br>
            <a:r>
              <a:rPr lang="en-US" sz="1600" dirty="0"/>
              <a:t>directories and archive files.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100" y="895454"/>
            <a:ext cx="4461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handling of </a:t>
            </a:r>
            <a:r>
              <a:rPr lang="en-US" sz="1600" b="1" dirty="0"/>
              <a:t>dynamically </a:t>
            </a:r>
            <a:r>
              <a:rPr lang="en-US" sz="1600" dirty="0"/>
              <a:t>growing data spaces for improved support of </a:t>
            </a:r>
            <a:r>
              <a:rPr lang="en-US" sz="1600" b="1" dirty="0"/>
              <a:t>optimization</a:t>
            </a:r>
            <a:r>
              <a:rPr lang="en-US" sz="1600" dirty="0"/>
              <a:t> workflows.</a:t>
            </a:r>
          </a:p>
        </p:txBody>
      </p:sp>
      <p:pic>
        <p:nvPicPr>
          <p:cNvPr id="22" name="Picture 21" descr="workflow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59" y="1845577"/>
            <a:ext cx="2397082" cy="102732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6187179" y="1040348"/>
            <a:ext cx="1399163" cy="1299562"/>
            <a:chOff x="6187179" y="1040348"/>
            <a:chExt cx="1399163" cy="1299562"/>
          </a:xfrm>
        </p:grpSpPr>
        <p:grpSp>
          <p:nvGrpSpPr>
            <p:cNvPr id="99" name="Group 98"/>
            <p:cNvGrpSpPr/>
            <p:nvPr/>
          </p:nvGrpSpPr>
          <p:grpSpPr>
            <a:xfrm>
              <a:off x="6288662" y="1121506"/>
              <a:ext cx="1196196" cy="1137246"/>
              <a:chOff x="6300061" y="1107058"/>
              <a:chExt cx="1196196" cy="1137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00061" y="1107058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write_log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00061" y="1517210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snapshot()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00061" y="1927361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git</a:t>
                </a:r>
                <a:r>
                  <a:rPr lang="en-US" sz="1400" dirty="0"/>
                  <a:t> commit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87179" y="1040348"/>
              <a:ext cx="1399163" cy="12995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4862" y="1704081"/>
            <a:ext cx="2752317" cy="1258754"/>
            <a:chOff x="3434862" y="1886994"/>
            <a:chExt cx="2752317" cy="12587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3862104" y="1905875"/>
              <a:ext cx="0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34862" y="1905875"/>
              <a:ext cx="2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34864" y="1905875"/>
              <a:ext cx="2752315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170811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727006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074791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1406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586329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142525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86329" y="3145747"/>
              <a:ext cx="1385927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89191" y="1905875"/>
              <a:ext cx="0" cy="12398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62217" y="2962834"/>
            <a:ext cx="334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Execution hooks</a:t>
            </a:r>
            <a:r>
              <a:rPr lang="en-US" sz="1600" dirty="0"/>
              <a:t> allow consistent tracking of all operations that manipulate the data space.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8622355" y="1938185"/>
            <a:ext cx="0" cy="1440147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7744837" y="1238249"/>
            <a:ext cx="1125626" cy="699936"/>
            <a:chOff x="7744837" y="966375"/>
            <a:chExt cx="1125626" cy="6999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7821630" y="1024243"/>
              <a:ext cx="972040" cy="584200"/>
              <a:chOff x="7804800" y="1031956"/>
              <a:chExt cx="972040" cy="584200"/>
            </a:xfrm>
          </p:grpSpPr>
          <p:pic>
            <p:nvPicPr>
              <p:cNvPr id="28" name="Picture 27" descr="txt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4800" y="1031956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29" name="Picture 28" descr="json-file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340" y="1031956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744837" y="966375"/>
              <a:ext cx="1125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3835" y="2462212"/>
            <a:ext cx="20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b="1" dirty="0"/>
              <a:t>operations log</a:t>
            </a:r>
            <a:r>
              <a:rPr lang="en-US" sz="1600" dirty="0"/>
              <a:t> can be used to generate a graph of actions.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86342" y="1376383"/>
            <a:ext cx="158495" cy="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75220" y="3473140"/>
            <a:ext cx="2186626" cy="699936"/>
            <a:chOff x="275220" y="3473140"/>
            <a:chExt cx="2186626" cy="699936"/>
          </a:xfrm>
        </p:grpSpPr>
        <p:grpSp>
          <p:nvGrpSpPr>
            <p:cNvPr id="97" name="Group 96"/>
            <p:cNvGrpSpPr/>
            <p:nvPr/>
          </p:nvGrpSpPr>
          <p:grpSpPr>
            <a:xfrm>
              <a:off x="330096" y="3531008"/>
              <a:ext cx="2076875" cy="584200"/>
              <a:chOff x="319088" y="3548515"/>
              <a:chExt cx="2076875" cy="584200"/>
            </a:xfrm>
          </p:grpSpPr>
          <p:pic>
            <p:nvPicPr>
              <p:cNvPr id="2" name="Picture 1" descr="root-directory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548515"/>
                <a:ext cx="584200" cy="584200"/>
              </a:xfrm>
              <a:prstGeom prst="rect">
                <a:avLst/>
              </a:prstGeom>
            </p:spPr>
          </p:pic>
          <p:pic>
            <p:nvPicPr>
              <p:cNvPr id="3" name="Picture 2" descr="zip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1463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8" name="Picture 7" descr="gzip.eps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904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9" name="Picture 8" descr="tar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46" y="3548515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85" name="Rectangle 84"/>
            <p:cNvSpPr/>
            <p:nvPr/>
          </p:nvSpPr>
          <p:spPr>
            <a:xfrm>
              <a:off x="275220" y="3473140"/>
              <a:ext cx="2186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Elbow Connector 92"/>
          <p:cNvCxnSpPr>
            <a:cxnSpLocks/>
          </p:cNvCxnSpPr>
          <p:nvPr/>
        </p:nvCxnSpPr>
        <p:spPr>
          <a:xfrm>
            <a:off x="843267" y="4173076"/>
            <a:ext cx="1735262" cy="208817"/>
          </a:xfrm>
          <a:prstGeom prst="bentConnector3">
            <a:avLst>
              <a:gd name="adj1" fmla="val -11"/>
            </a:avLst>
          </a:prstGeom>
          <a:ln>
            <a:solidFill>
              <a:srgbClr val="771B19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578529" y="3982278"/>
            <a:ext cx="1892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Simplifies </a:t>
            </a:r>
            <a:r>
              <a:rPr lang="en-US" sz="1600" b="1" dirty="0"/>
              <a:t>archival</a:t>
            </a:r>
            <a:r>
              <a:rPr lang="en-US" sz="1600" dirty="0"/>
              <a:t> in</a:t>
            </a:r>
          </a:p>
          <a:p>
            <a:r>
              <a:rPr lang="en-US" sz="1600" dirty="0"/>
              <a:t>external collections.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2517168" y="2238222"/>
            <a:ext cx="753618" cy="669571"/>
            <a:chOff x="2619841" y="2315349"/>
            <a:chExt cx="524232" cy="465767"/>
          </a:xfrm>
        </p:grpSpPr>
        <p:pic>
          <p:nvPicPr>
            <p:cNvPr id="114" name="Picture 113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41" y="2315349"/>
              <a:ext cx="438864" cy="355163"/>
            </a:xfrm>
            <a:prstGeom prst="rect">
              <a:avLst/>
            </a:prstGeom>
          </p:spPr>
        </p:pic>
        <p:pic>
          <p:nvPicPr>
            <p:cNvPr id="120" name="Picture 119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25" y="2370651"/>
              <a:ext cx="438864" cy="355163"/>
            </a:xfrm>
            <a:prstGeom prst="rect">
              <a:avLst/>
            </a:prstGeom>
          </p:spPr>
        </p:pic>
        <p:pic>
          <p:nvPicPr>
            <p:cNvPr id="121" name="Picture 120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09" y="2425953"/>
              <a:ext cx="438864" cy="355163"/>
            </a:xfrm>
            <a:prstGeom prst="rect">
              <a:avLst/>
            </a:prstGeom>
          </p:spPr>
        </p:pic>
      </p:grpSp>
      <p:cxnSp>
        <p:nvCxnSpPr>
          <p:cNvPr id="124" name="Elbow Connector 123"/>
          <p:cNvCxnSpPr/>
          <p:nvPr/>
        </p:nvCxnSpPr>
        <p:spPr>
          <a:xfrm>
            <a:off x="1679703" y="1795828"/>
            <a:ext cx="1259953" cy="793370"/>
          </a:xfrm>
          <a:prstGeom prst="bentConnector3">
            <a:avLst>
              <a:gd name="adj1" fmla="val 36638"/>
            </a:avLst>
          </a:prstGeom>
          <a:ln>
            <a:solidFill>
              <a:srgbClr val="771B19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82380" y="1475510"/>
            <a:ext cx="178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Cross-project links</a:t>
            </a:r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6130" y="225875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anose="020B0509030404040204" pitchFamily="49" charset="0"/>
              </a:rPr>
              <a:t>signac://</a:t>
            </a:r>
            <a:r>
              <a:rPr lang="is-IS" sz="1200" dirty="0">
                <a:solidFill>
                  <a:schemeClr val="accent2"/>
                </a:solidFill>
                <a:latin typeface="Monaco" panose="020B0509030404040204" pitchFamily="49" charset="0"/>
              </a:rPr>
              <a:t>…</a:t>
            </a:r>
            <a:endParaRPr lang="en-US" sz="1200" dirty="0">
              <a:solidFill>
                <a:schemeClr val="accent2"/>
              </a:solidFill>
              <a:latin typeface="Monaco" panose="020B0509030404040204" pitchFamily="49" charset="0"/>
            </a:endParaRPr>
          </a:p>
        </p:txBody>
      </p:sp>
      <p:sp>
        <p:nvSpPr>
          <p:cNvPr id="5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</p:spPr>
        <p:txBody>
          <a:bodyPr/>
          <a:lstStyle/>
          <a:p>
            <a:fld id="{1D744AE0-12A7-D04B-B734-98B9D5D7BCFB}" type="slidenum">
              <a:rPr lang="en-US" smtClean="0"/>
              <a:t>21</a:t>
            </a:fld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66130" y="1704081"/>
            <a:ext cx="1204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complex data spaces.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Icons made by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Smashicons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Freepik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www.flaticon.com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are licensed by CC BY3.0.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625627-55E9-402D-AC9A-E91693A19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1630" y="3423568"/>
            <a:ext cx="1064092" cy="10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3" grpId="0"/>
      <p:bldP spid="70" grpId="0"/>
      <p:bldP spid="103" grpId="0"/>
      <p:bldP spid="134" grpId="0"/>
      <p:bldP spid="112" grpId="0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rkspace.pdf">
            <a:extLst>
              <a:ext uri="{FF2B5EF4-FFF2-40B4-BE49-F238E27FC236}">
                <a16:creationId xmlns:a16="http://schemas.microsoft.com/office/drawing/2014/main" id="{FEE4173F-FE54-413B-8589-5C11CFA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3" y="1922419"/>
            <a:ext cx="3107128" cy="25145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C3CF352-B516-47D1-88EB-3E6F562FBB74}"/>
              </a:ext>
            </a:extLst>
          </p:cNvPr>
          <p:cNvSpPr/>
          <p:nvPr/>
        </p:nvSpPr>
        <p:spPr>
          <a:xfrm>
            <a:off x="2009265" y="3149986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CF8D4-3AA0-4710-A94B-2334F19DF42A}"/>
              </a:ext>
            </a:extLst>
          </p:cNvPr>
          <p:cNvSpPr/>
          <p:nvPr/>
        </p:nvSpPr>
        <p:spPr>
          <a:xfrm>
            <a:off x="2392652" y="3543517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6D43B-DCE2-43EE-9184-7D7E2729557B}"/>
              </a:ext>
            </a:extLst>
          </p:cNvPr>
          <p:cNvSpPr/>
          <p:nvPr/>
        </p:nvSpPr>
        <p:spPr>
          <a:xfrm>
            <a:off x="2738085" y="2944169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3B92C-CDF1-459B-BEEA-3E8E81696518}"/>
              </a:ext>
            </a:extLst>
          </p:cNvPr>
          <p:cNvSpPr/>
          <p:nvPr/>
        </p:nvSpPr>
        <p:spPr>
          <a:xfrm>
            <a:off x="2389567" y="307086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3EF90-CDAF-4FB9-B718-AC8E23808250}"/>
              </a:ext>
            </a:extLst>
          </p:cNvPr>
          <p:cNvSpPr/>
          <p:nvPr/>
        </p:nvSpPr>
        <p:spPr>
          <a:xfrm>
            <a:off x="2248300" y="332698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10D98-1BBA-4DF1-95D2-ADBAC69A475D}"/>
              </a:ext>
            </a:extLst>
          </p:cNvPr>
          <p:cNvSpPr/>
          <p:nvPr/>
        </p:nvSpPr>
        <p:spPr>
          <a:xfrm>
            <a:off x="2632223" y="3296216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A3E043-5803-4B50-8D29-C27210BCC913}"/>
              </a:ext>
            </a:extLst>
          </p:cNvPr>
          <p:cNvSpPr/>
          <p:nvPr/>
        </p:nvSpPr>
        <p:spPr>
          <a:xfrm>
            <a:off x="2440261" y="3208277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80DF6-73B4-4D9E-ABF3-399FB19EEB87}"/>
              </a:ext>
            </a:extLst>
          </p:cNvPr>
          <p:cNvSpPr/>
          <p:nvPr/>
        </p:nvSpPr>
        <p:spPr>
          <a:xfrm>
            <a:off x="2368084" y="3277788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DAD27-5E39-44E5-B1EC-576F27BF3CC1}"/>
              </a:ext>
            </a:extLst>
          </p:cNvPr>
          <p:cNvSpPr/>
          <p:nvPr/>
        </p:nvSpPr>
        <p:spPr>
          <a:xfrm>
            <a:off x="2461742" y="3290534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F0B04-C0C8-4CD8-9022-947ED28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446168" cy="633392"/>
          </a:xfrm>
        </p:spPr>
        <p:txBody>
          <a:bodyPr/>
          <a:lstStyle/>
          <a:p>
            <a:r>
              <a:rPr lang="en-US" dirty="0"/>
              <a:t>Automated </a:t>
            </a:r>
            <a:r>
              <a:rPr lang="en-US" b="1" dirty="0"/>
              <a:t>Machine Learning</a:t>
            </a:r>
            <a:r>
              <a:rPr lang="en-US" dirty="0"/>
              <a:t>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04A3-167C-4399-A70F-3C53F6A73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prioritized exploration in high dimensional spaces</a:t>
            </a:r>
          </a:p>
          <a:p>
            <a:r>
              <a:rPr lang="en-US" dirty="0"/>
              <a:t>distribution across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5D889-6387-4E71-8983-5327B544B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1355368"/>
          </a:xfrm>
        </p:spPr>
        <p:txBody>
          <a:bodyPr/>
          <a:lstStyle/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 data spaces are suited for complex optimization tasks</a:t>
            </a:r>
          </a:p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signac-flow adds new jobs from previously learned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F6F02-5335-420D-B82C-B397ACB3A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b="1" dirty="0"/>
              <a:t>dynamic </a:t>
            </a:r>
            <a:r>
              <a:rPr lang="en-US" dirty="0"/>
              <a:t>workflows...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727AA7-E615-4EAF-A244-9653AE794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</p:spPr>
        <p:txBody>
          <a:bodyPr>
            <a:normAutofit fontScale="92500"/>
          </a:bodyPr>
          <a:lstStyle/>
          <a:p>
            <a:r>
              <a:rPr lang="en-US" dirty="0"/>
              <a:t>... to distributed, iterative </a:t>
            </a:r>
            <a:r>
              <a:rPr lang="en-US" b="1" dirty="0"/>
              <a:t>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7CBC9-03CF-4EBF-A8DD-452F538D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FFC48-69B6-4282-BE28-370BB2F74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Relational Schema by </a:t>
            </a:r>
            <a:r>
              <a:rPr lang="en-US" dirty="0" err="1"/>
              <a:t>Becris</a:t>
            </a:r>
            <a:r>
              <a:rPr lang="en-US" dirty="0"/>
              <a:t> from the Noun Project</a:t>
            </a:r>
          </a:p>
        </p:txBody>
      </p:sp>
      <p:pic>
        <p:nvPicPr>
          <p:cNvPr id="22" name="Picture 21" descr="noun_Relational Schema_1677714 copy.pdf">
            <a:extLst>
              <a:ext uri="{FF2B5EF4-FFF2-40B4-BE49-F238E27FC236}">
                <a16:creationId xmlns:a16="http://schemas.microsoft.com/office/drawing/2014/main" id="{C6EB73E4-11B9-447B-BFAE-B65076EE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5" y="2565714"/>
            <a:ext cx="1607130" cy="152254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4318000" y="1066995"/>
            <a:ext cx="560917" cy="3021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591" y="37584"/>
            <a:ext cx="131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Future goal:</a:t>
            </a:r>
          </a:p>
        </p:txBody>
      </p:sp>
    </p:spTree>
    <p:extLst>
      <p:ext uri="{BB962C8B-B14F-4D97-AF65-F5344CB8AC3E}">
        <p14:creationId xmlns:p14="http://schemas.microsoft.com/office/powerpoint/2010/main" val="8442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build="p"/>
      <p:bldP spid="8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50179" y="3544271"/>
            <a:ext cx="4120944" cy="910817"/>
            <a:chOff x="4100420" y="3455732"/>
            <a:chExt cx="4740492" cy="1047750"/>
          </a:xfrm>
        </p:grpSpPr>
        <p:pic>
          <p:nvPicPr>
            <p:cNvPr id="8" name="Picture 7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9" name="Picture 8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57200" y="1170293"/>
            <a:ext cx="3748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signac </a:t>
            </a:r>
            <a:r>
              <a:rPr lang="en-US" sz="1400" dirty="0"/>
              <a:t>is a product of The Glotzer Group at the University of Michigan. Development and deployment supported by 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28106"/>
            <a:ext cx="374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https://signac.io</a:t>
            </a:r>
            <a:endParaRPr lang="en-US" sz="4000" u="sng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181" y="1186088"/>
            <a:ext cx="4036621" cy="2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0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Workflow2.pdf">
            <a:extLst>
              <a:ext uri="{FF2B5EF4-FFF2-40B4-BE49-F238E27FC236}">
                <a16:creationId xmlns:a16="http://schemas.microsoft.com/office/drawing/2014/main" id="{EBABEB98-C705-4C84-A157-31BAAAFD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/0.25/temp/0.8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/0.25/temp/1.0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  <a:p>
            <a:r>
              <a:rPr lang="en-US" dirty="0">
                <a:latin typeface="Monaco"/>
                <a:cs typeface="Monaco"/>
              </a:rPr>
              <a:t>temp/1.0/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temp/0.8/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temp/1.0/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7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576405" y="1223570"/>
            <a:ext cx="3307096" cy="27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framework, JCMS 146, 220-229, 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6" y="1267209"/>
            <a:ext cx="2593725" cy="259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1819" y="1303035"/>
            <a:ext cx="5304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lightweight, application-agnostic </a:t>
            </a:r>
            <a:r>
              <a:rPr lang="en-US" sz="2400" b="1" u="sng" dirty="0"/>
              <a:t>software framework</a:t>
            </a:r>
            <a:r>
              <a:rPr lang="en-US" sz="2400" b="1" dirty="0"/>
              <a:t> that unobtrusively helps users manage and scale file-based workflows, facilitating data reuse, sharing, and reproducibility.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10539" y="3734205"/>
            <a:ext cx="291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https://signac.io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1818" y="3358440"/>
            <a:ext cx="57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2/3 | open source BSD-3 | install with pip 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92063"/>
      </p:ext>
    </p:extLst>
  </p:cSld>
  <p:clrMapOvr>
    <a:masterClrMapping/>
  </p:clrMapOvr>
</p:sld>
</file>

<file path=ppt/theme/theme1.xml><?xml version="1.0" encoding="utf-8"?>
<a:theme xmlns:a="http://schemas.openxmlformats.org/drawingml/2006/main" name="UMich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C892AC00-2400-F04F-B582-5BA8447AF028}" vid="{F9EB5798-FA4D-544A-9087-AC477A02B0C7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155494"/>
      </a:hlink>
      <a:folHlink>
        <a:srgbClr val="15549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UMich2.thmx</Template>
  <TotalTime>5705</TotalTime>
  <Words>1823</Words>
  <Application>Microsoft Macintosh PowerPoint</Application>
  <PresentationFormat>On-screen Show (16:9)</PresentationFormat>
  <Paragraphs>220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Monaco</vt:lpstr>
      <vt:lpstr>UMich2</vt:lpstr>
      <vt:lpstr>Custom Design</vt:lpstr>
      <vt:lpstr>Reproducible computational workflows with signac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The signac Framework</vt:lpstr>
      <vt:lpstr>Topic Overview</vt:lpstr>
      <vt:lpstr>Data (signac) and Workflow (signac-flow) Management</vt:lpstr>
      <vt:lpstr>Data (signac) and Workflow (signac-flow) Management</vt:lpstr>
      <vt:lpstr>Data (signac) and Workflow (signac-flow) Management</vt:lpstr>
      <vt:lpstr>Data (signac) and Workflow (signac-flow) Management</vt:lpstr>
      <vt:lpstr>The signac Team</vt:lpstr>
      <vt:lpstr>Top 6 Features Released In Last 12 Months</vt:lpstr>
      <vt:lpstr>News, Documentation &amp; Chat Room Support</vt:lpstr>
      <vt:lpstr>Impact of signac</vt:lpstr>
      <vt:lpstr>Community Building</vt:lpstr>
      <vt:lpstr>PowerPoint Presentation</vt:lpstr>
      <vt:lpstr>Latest Development</vt:lpstr>
      <vt:lpstr>Automated Machine Learning Workflows</vt:lpstr>
      <vt:lpstr>Thank you!</vt:lpstr>
    </vt:vector>
  </TitlesOfParts>
  <Company>University of Michigan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and Reusable Science with the signac Framework</dc:title>
  <dc:creator>Chemical Engineering</dc:creator>
  <cp:lastModifiedBy>Bradley Dice</cp:lastModifiedBy>
  <cp:revision>177</cp:revision>
  <dcterms:created xsi:type="dcterms:W3CDTF">2018-05-31T14:38:06Z</dcterms:created>
  <dcterms:modified xsi:type="dcterms:W3CDTF">2018-11-06T19:04:24Z</dcterms:modified>
</cp:coreProperties>
</file>